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3"/>
  </p:notesMasterIdLst>
  <p:sldIdLst>
    <p:sldId id="256" r:id="rId6"/>
    <p:sldId id="298" r:id="rId7"/>
    <p:sldId id="305" r:id="rId8"/>
    <p:sldId id="306" r:id="rId9"/>
    <p:sldId id="272" r:id="rId10"/>
    <p:sldId id="273" r:id="rId11"/>
    <p:sldId id="270" r:id="rId12"/>
    <p:sldId id="302" r:id="rId13"/>
    <p:sldId id="275" r:id="rId14"/>
    <p:sldId id="274" r:id="rId15"/>
    <p:sldId id="301" r:id="rId16"/>
    <p:sldId id="300" r:id="rId17"/>
    <p:sldId id="303" r:id="rId18"/>
    <p:sldId id="282" r:id="rId19"/>
    <p:sldId id="283" r:id="rId20"/>
    <p:sldId id="284" r:id="rId21"/>
    <p:sldId id="29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96" autoAdjust="0"/>
  </p:normalViewPr>
  <p:slideViewPr>
    <p:cSldViewPr>
      <p:cViewPr varScale="1">
        <p:scale>
          <a:sx n="99" d="100"/>
          <a:sy n="99" d="100"/>
        </p:scale>
        <p:origin x="1542" y="84"/>
      </p:cViewPr>
      <p:guideLst>
        <p:guide orient="horz" pos="2160"/>
        <p:guide pos="2880"/>
      </p:guideLst>
    </p:cSldViewPr>
  </p:slideViewPr>
  <p:outlineViewPr>
    <p:cViewPr>
      <p:scale>
        <a:sx n="33" d="100"/>
        <a:sy n="33" d="100"/>
      </p:scale>
      <p:origin x="0" y="-3372"/>
    </p:cViewPr>
  </p:outlin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9947DD-5D00-4B57-B5C1-F804F15B6008}"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42A16F-7D93-44B6-A3FF-B40DC2D6812E}" type="slidenum">
              <a:rPr lang="en-US" smtClean="0"/>
              <a:t>‹#›</a:t>
            </a:fld>
            <a:endParaRPr lang="en-US"/>
          </a:p>
        </p:txBody>
      </p:sp>
    </p:spTree>
    <p:extLst>
      <p:ext uri="{BB962C8B-B14F-4D97-AF65-F5344CB8AC3E}">
        <p14:creationId xmlns:p14="http://schemas.microsoft.com/office/powerpoint/2010/main" val="85095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F1151E-2C24-4E6D-BF0A-F76874CEA2F5}"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3601641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D5887-655F-40C8-95CC-4696CD66985C}"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2896648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C1BC8-F25F-408B-BE1C-EE2B477A7FAC}"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313971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56525-1FD9-44A5-B526-E4942A10CD60}"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3992715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88294-55B6-410C-8197-82AAF16652BE}"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280587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0837A3-0E48-4C1D-BCD8-3AEBE42F868C}"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297568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4121D0-998D-4D95-8653-76D8E0C94894}"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27247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2EAA02-5F7F-44A3-A5C5-8F14E83597AA}"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14634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29C62-808B-4D7C-A326-DB44D80FA141}"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165847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8705A-A17A-42E4-A6A5-BEDF4BE3648C}"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282945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DB04A9-ACCE-48BC-942E-320138735B5A}"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7CE50B-836E-4DA6-BA05-B82F1168A362}" type="slidenum">
              <a:rPr lang="en-US" smtClean="0"/>
              <a:t>‹#›</a:t>
            </a:fld>
            <a:endParaRPr lang="en-US"/>
          </a:p>
        </p:txBody>
      </p:sp>
    </p:spTree>
    <p:extLst>
      <p:ext uri="{BB962C8B-B14F-4D97-AF65-F5344CB8AC3E}">
        <p14:creationId xmlns:p14="http://schemas.microsoft.com/office/powerpoint/2010/main" val="179682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7D888-A2DE-47BF-83DE-15155A41E3DE}"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E50B-836E-4DA6-BA05-B82F1168A362}" type="slidenum">
              <a:rPr lang="en-US" smtClean="0"/>
              <a:t>‹#›</a:t>
            </a:fld>
            <a:endParaRPr lang="en-US"/>
          </a:p>
        </p:txBody>
      </p:sp>
    </p:spTree>
    <p:extLst>
      <p:ext uri="{BB962C8B-B14F-4D97-AF65-F5344CB8AC3E}">
        <p14:creationId xmlns:p14="http://schemas.microsoft.com/office/powerpoint/2010/main" val="4119106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7.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9.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fontScale="90000"/>
          </a:bodyPr>
          <a:lstStyle/>
          <a:p>
            <a:br>
              <a:rPr lang="fa-IR" dirty="0">
                <a:cs typeface="B Yagut" panose="00000400000000000000" pitchFamily="2" charset="-78"/>
              </a:rPr>
            </a:br>
            <a:r>
              <a:rPr lang="fa-IR" dirty="0">
                <a:cs typeface="B Yagut" panose="00000400000000000000" pitchFamily="2" charset="-78"/>
              </a:rPr>
              <a:t>آشنایی با روش برخورد با افراد مراجعه کننده به دلایل مختلف مربوطه به مشکلات سلامت</a:t>
            </a:r>
            <a:br>
              <a:rPr lang="en-US" dirty="0">
                <a:cs typeface="B Yagut" panose="00000400000000000000" pitchFamily="2" charset="-78"/>
              </a:rPr>
            </a:br>
            <a:endParaRPr lang="en-US"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1</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9574675"/>
      </p:ext>
    </p:extLst>
  </p:cSld>
  <p:clrMapOvr>
    <a:masterClrMapping/>
  </p:clrMapOvr>
  <mc:AlternateContent xmlns:mc="http://schemas.openxmlformats.org/markup-compatibility/2006" xmlns:p14="http://schemas.microsoft.com/office/powerpoint/2010/main">
    <mc:Choice Requires="p14">
      <p:transition spd="slow" p14:dur="2000" advTm="22391"/>
    </mc:Choice>
    <mc:Fallback xmlns="">
      <p:transition spd="slow" advTm="2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10600" cy="1493838"/>
          </a:xfrm>
        </p:spPr>
        <p:txBody>
          <a:bodyPr>
            <a:noAutofit/>
          </a:bodyPr>
          <a:lstStyle/>
          <a:p>
            <a:pPr rtl="1"/>
            <a:r>
              <a:rPr lang="fa-IR" sz="3200" dirty="0">
                <a:cs typeface="B Yagut" panose="00000400000000000000" pitchFamily="2" charset="-78"/>
              </a:rPr>
              <a:t>نحوه برخورد صحیح با مراجعین در گروه های سنی مختلف </a:t>
            </a:r>
            <a:br>
              <a:rPr lang="fa-IR" sz="3200" dirty="0">
                <a:cs typeface="B Yagut" panose="00000400000000000000" pitchFamily="2" charset="-78"/>
              </a:rPr>
            </a:br>
            <a:endParaRPr lang="en-US" sz="3200" dirty="0"/>
          </a:p>
        </p:txBody>
      </p:sp>
      <p:sp>
        <p:nvSpPr>
          <p:cNvPr id="3" name="Content Placeholder 2"/>
          <p:cNvSpPr>
            <a:spLocks noGrp="1"/>
          </p:cNvSpPr>
          <p:nvPr>
            <p:ph idx="1"/>
          </p:nvPr>
        </p:nvSpPr>
        <p:spPr>
          <a:xfrm>
            <a:off x="457200" y="1295400"/>
            <a:ext cx="8229600" cy="5029200"/>
          </a:xfrm>
        </p:spPr>
        <p:txBody>
          <a:bodyPr>
            <a:noAutofit/>
          </a:bodyPr>
          <a:lstStyle/>
          <a:p>
            <a:pPr algn="just" rtl="1"/>
            <a:r>
              <a:rPr lang="fa-IR" sz="2000" dirty="0">
                <a:cs typeface="B Yagut" panose="00000400000000000000" pitchFamily="2" charset="-78"/>
              </a:rPr>
              <a:t>چون افراد با سنین مختلف به خانه بهداشت مراجعه می کنند، باید با آنها در حین گفت و گو ارتباط مناسب برقرار شود:</a:t>
            </a:r>
          </a:p>
          <a:p>
            <a:pPr algn="just" rtl="1">
              <a:buFont typeface="Wingdings" panose="05000000000000000000" pitchFamily="2" charset="2"/>
              <a:buChar char="v"/>
            </a:pPr>
            <a:r>
              <a:rPr lang="fa-IR" sz="2400" dirty="0">
                <a:cs typeface="B Yagut" panose="00000400000000000000" pitchFamily="2" charset="-78"/>
              </a:rPr>
              <a:t>کودکان: </a:t>
            </a:r>
          </a:p>
          <a:p>
            <a:pPr algn="just" rtl="1">
              <a:buFont typeface="Wingdings" panose="05000000000000000000" pitchFamily="2" charset="2"/>
              <a:buChar char="ü"/>
            </a:pPr>
            <a:r>
              <a:rPr lang="fa-IR" sz="2000" dirty="0">
                <a:cs typeface="B Yagut" panose="00000400000000000000" pitchFamily="2" charset="-78"/>
              </a:rPr>
              <a:t>کودکان بر خلاف بزرگسالان معمولا به همراه والدین خود مراجعه می کنند، شما           می بایست نیازها و ملاحظات کودک و والدین او را در نظر بگیرید. گفت و گو با کودکان را همانند بزرگسالان با احوال پرسی و برقراری ارتباط با تمامی افراد شروع کنید. شیرخوار و یا کودک را به اسم صدا کنید.</a:t>
            </a:r>
          </a:p>
          <a:p>
            <a:pPr algn="just" rtl="1">
              <a:buFont typeface="Wingdings" panose="05000000000000000000" pitchFamily="2" charset="2"/>
              <a:buChar char="ü"/>
            </a:pPr>
            <a:r>
              <a:rPr lang="fa-IR" sz="2000" dirty="0">
                <a:cs typeface="B Yagut" panose="00000400000000000000" pitchFamily="2" charset="-78"/>
              </a:rPr>
              <a:t>اگر کودک قادر به حرف زدن باشد بهتر است در ابتدا از او شروع کنیم، پرسش ها ساده باشند مانند آیا بیمار هستی؟ و یا اینکه مادرت به من گفت که شکم درد داری محل آن را به من نشان بده.</a:t>
            </a:r>
          </a:p>
          <a:p>
            <a:pPr algn="just" rtl="1">
              <a:buFont typeface="Wingdings" panose="05000000000000000000" pitchFamily="2" charset="2"/>
              <a:buChar char="ü"/>
            </a:pPr>
            <a:r>
              <a:rPr lang="fa-IR" sz="2000" dirty="0">
                <a:cs typeface="B Yagut" panose="00000400000000000000" pitchFamily="2" charset="-78"/>
              </a:rPr>
              <a:t>برقراری تماس چشمی با کودکان، شوخی کردن با آن ها و صحبت کردن در مورد مسائل مورد علاقه آن ها مفید است. همیشه خانواده را به عنوان منبع اطلاعات در نظر بگیرید.</a:t>
            </a:r>
          </a:p>
          <a:p>
            <a:pPr algn="just" rtl="1">
              <a:buFont typeface="Wingdings" panose="05000000000000000000" pitchFamily="2" charset="2"/>
              <a:buChar char="ü"/>
            </a:pPr>
            <a:r>
              <a:rPr lang="fa-IR" sz="2000" dirty="0">
                <a:cs typeface="B Yagut" panose="00000400000000000000" pitchFamily="2" charset="-78"/>
              </a:rPr>
              <a:t>در هنگام معاینه کودکان به جز چند مورد استثناء نیازی به انجام معاینه بر روی تخت   نمی باشد.</a:t>
            </a:r>
          </a:p>
        </p:txBody>
      </p:sp>
      <p:sp>
        <p:nvSpPr>
          <p:cNvPr id="4" name="Slide Number Placeholder 3"/>
          <p:cNvSpPr>
            <a:spLocks noGrp="1"/>
          </p:cNvSpPr>
          <p:nvPr>
            <p:ph type="sldNum" sz="quarter" idx="12"/>
          </p:nvPr>
        </p:nvSpPr>
        <p:spPr/>
        <p:txBody>
          <a:bodyPr/>
          <a:lstStyle/>
          <a:p>
            <a:fld id="{0B7CE50B-836E-4DA6-BA05-B82F1168A362}" type="slidenum">
              <a:rPr lang="en-US" smtClean="0"/>
              <a:t>10</a:t>
            </a:fld>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1292890"/>
      </p:ext>
    </p:extLst>
  </p:cSld>
  <p:clrMapOvr>
    <a:masterClrMapping/>
  </p:clrMapOvr>
  <mc:AlternateContent xmlns:mc="http://schemas.openxmlformats.org/markup-compatibility/2006" xmlns:p14="http://schemas.microsoft.com/office/powerpoint/2010/main">
    <mc:Choice Requires="p14">
      <p:transition spd="slow" p14:dur="2000" advTm="78313"/>
    </mc:Choice>
    <mc:Fallback xmlns="">
      <p:transition spd="slow" advTm="7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12629" cy="1143000"/>
          </a:xfrm>
        </p:spPr>
        <p:txBody>
          <a:bodyPr>
            <a:noAutofit/>
          </a:bodyPr>
          <a:lstStyle/>
          <a:p>
            <a:r>
              <a:rPr lang="fa-IR" sz="3200" dirty="0">
                <a:cs typeface="B Yagut" panose="00000400000000000000" pitchFamily="2" charset="-78"/>
              </a:rPr>
              <a:t>نحوه برخورد صحیح با مراجعین در گروه های سنی مختلف </a:t>
            </a:r>
            <a:br>
              <a:rPr lang="fa-IR" sz="3200" dirty="0">
                <a:cs typeface="B Yagut" panose="00000400000000000000" pitchFamily="2" charset="-78"/>
              </a:rPr>
            </a:br>
            <a:endParaRPr lang="en-US" sz="3200" dirty="0"/>
          </a:p>
        </p:txBody>
      </p:sp>
      <p:sp>
        <p:nvSpPr>
          <p:cNvPr id="3" name="Content Placeholder 2"/>
          <p:cNvSpPr>
            <a:spLocks noGrp="1"/>
          </p:cNvSpPr>
          <p:nvPr>
            <p:ph idx="1"/>
          </p:nvPr>
        </p:nvSpPr>
        <p:spPr>
          <a:xfrm>
            <a:off x="381000" y="1219200"/>
            <a:ext cx="8229600" cy="4876800"/>
          </a:xfrm>
        </p:spPr>
        <p:txBody>
          <a:bodyPr>
            <a:noAutofit/>
          </a:bodyPr>
          <a:lstStyle/>
          <a:p>
            <a:pPr algn="r" rtl="1">
              <a:buFont typeface="Wingdings" panose="05000000000000000000" pitchFamily="2" charset="2"/>
              <a:buChar char="v"/>
            </a:pPr>
            <a:r>
              <a:rPr lang="fa-IR" sz="2100" dirty="0">
                <a:cs typeface="B Yagut" panose="00000400000000000000" pitchFamily="2" charset="-78"/>
              </a:rPr>
              <a:t>نوجوانان و جوانان:</a:t>
            </a:r>
          </a:p>
          <a:p>
            <a:pPr algn="r" rtl="1">
              <a:buFont typeface="Wingdings" panose="05000000000000000000" pitchFamily="2" charset="2"/>
              <a:buChar char="ü"/>
            </a:pPr>
            <a:r>
              <a:rPr lang="fa-IR" sz="2000" dirty="0">
                <a:cs typeface="B Yagut" panose="00000400000000000000" pitchFamily="2" charset="-78"/>
              </a:rPr>
              <a:t>در این گروه سنی با پرسش های صریح در مورد مشکل، شروع کنید و جریان گفت و گو را به حرکت درآورید.</a:t>
            </a:r>
          </a:p>
          <a:p>
            <a:pPr algn="r" rtl="1">
              <a:buFont typeface="Wingdings" panose="05000000000000000000" pitchFamily="2" charset="2"/>
              <a:buChar char="ü"/>
            </a:pPr>
            <a:r>
              <a:rPr lang="fa-IR" sz="2000" dirty="0">
                <a:cs typeface="B Yagut" panose="00000400000000000000" pitchFamily="2" charset="-78"/>
              </a:rPr>
              <a:t>در صورت نیاز به انجام معاینه جسمانی نحوه معاینه را برای وی توضیح دهید و در ضمن معاینه به او فرصت دهید تا صحبت خود را ادامه دهد.</a:t>
            </a:r>
          </a:p>
          <a:p>
            <a:pPr algn="r" rtl="1">
              <a:buFont typeface="Wingdings" panose="05000000000000000000" pitchFamily="2" charset="2"/>
              <a:buChar char="ü"/>
            </a:pPr>
            <a:r>
              <a:rPr lang="fa-IR" sz="2000" dirty="0">
                <a:cs typeface="B Yagut" panose="00000400000000000000" pitchFamily="2" charset="-78"/>
              </a:rPr>
              <a:t>در مورد محرمانه بودن مسائل وی را مطمئن سازید.</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algn="r" rtl="1">
              <a:buFont typeface="Wingdings" panose="05000000000000000000" pitchFamily="2" charset="2"/>
              <a:buChar char="v"/>
            </a:pPr>
            <a:r>
              <a:rPr lang="fa-IR" sz="2100" dirty="0">
                <a:cs typeface="B Yagut" panose="00000400000000000000" pitchFamily="2" charset="-78"/>
              </a:rPr>
              <a:t>سالمندان:</a:t>
            </a:r>
          </a:p>
          <a:p>
            <a:pPr algn="r" rtl="1">
              <a:buFont typeface="Wingdings" panose="05000000000000000000" pitchFamily="2" charset="2"/>
              <a:buChar char="ü"/>
            </a:pPr>
            <a:r>
              <a:rPr lang="fa-IR" sz="2000" dirty="0">
                <a:cs typeface="B Yagut" panose="00000400000000000000" pitchFamily="2" charset="-78"/>
              </a:rPr>
              <a:t>این بیماران دارای نیاز ها و نگرانی های خاص خود هستند، شنوایی و بینایی آن ها ممکن است مختل شده و واکنش های آن ها کند شده باشد و اغلب به بیماری های مزمن همراه با ناتوانایی های دیگر مبتلا هستند.</a:t>
            </a:r>
          </a:p>
          <a:p>
            <a:pPr algn="r" rtl="1">
              <a:buFont typeface="Wingdings" panose="05000000000000000000" pitchFamily="2" charset="2"/>
              <a:buChar char="ü"/>
            </a:pPr>
            <a:r>
              <a:rPr lang="fa-IR" sz="2000" dirty="0">
                <a:cs typeface="B Yagut" panose="00000400000000000000" pitchFamily="2" charset="-78"/>
              </a:rPr>
              <a:t>به بیمار سالمند فرصت دهید تا به سوالات شما پاسخ دهد.</a:t>
            </a:r>
          </a:p>
          <a:p>
            <a:pPr algn="r" rtl="1">
              <a:buFont typeface="Wingdings" panose="05000000000000000000" pitchFamily="2" charset="2"/>
              <a:buChar char="ü"/>
            </a:pPr>
            <a:r>
              <a:rPr lang="fa-IR" sz="2000" dirty="0">
                <a:cs typeface="B Yagut" panose="00000400000000000000" pitchFamily="2" charset="-78"/>
              </a:rPr>
              <a:t>به آهستگی و وضوح صحبت کنید اما فریاد نزنید و صدای خود را بالا نبرید.</a:t>
            </a:r>
          </a:p>
          <a:p>
            <a:pPr marL="0" indent="0" algn="r" rtl="1">
              <a:buNone/>
            </a:pPr>
            <a:endParaRPr lang="en-US" sz="2000" dirty="0"/>
          </a:p>
        </p:txBody>
      </p:sp>
      <p:sp>
        <p:nvSpPr>
          <p:cNvPr id="4" name="Slide Number Placeholder 3"/>
          <p:cNvSpPr>
            <a:spLocks noGrp="1"/>
          </p:cNvSpPr>
          <p:nvPr>
            <p:ph type="sldNum" sz="quarter" idx="12"/>
          </p:nvPr>
        </p:nvSpPr>
        <p:spPr/>
        <p:txBody>
          <a:bodyPr/>
          <a:lstStyle/>
          <a:p>
            <a:fld id="{0B7CE50B-836E-4DA6-BA05-B82F1168A362}" type="slidenum">
              <a:rPr lang="en-US" smtClean="0"/>
              <a:t>11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026" name="Picture 2" descr="C:\Users\asus\Desktop\عکس\مشاوره-روانشناسی-آنلاین.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2667000"/>
            <a:ext cx="25908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516108"/>
      </p:ext>
    </p:extLst>
  </p:cSld>
  <p:clrMapOvr>
    <a:masterClrMapping/>
  </p:clrMapOvr>
  <mc:AlternateContent xmlns:mc="http://schemas.openxmlformats.org/markup-compatibility/2006" xmlns:p14="http://schemas.microsoft.com/office/powerpoint/2010/main">
    <mc:Choice Requires="p14">
      <p:transition spd="slow" p14:dur="2000" advTm="87682"/>
    </mc:Choice>
    <mc:Fallback xmlns="">
      <p:transition spd="slow" advTm="8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486"/>
            <a:ext cx="8534400" cy="674914"/>
          </a:xfrm>
        </p:spPr>
        <p:txBody>
          <a:bodyPr>
            <a:normAutofit fontScale="90000"/>
          </a:bodyPr>
          <a:lstStyle/>
          <a:p>
            <a:r>
              <a:rPr lang="fa-IR" sz="3600" dirty="0">
                <a:cs typeface="B Yagut" panose="00000400000000000000" pitchFamily="2" charset="-78"/>
              </a:rPr>
              <a:t>نحوه برخورد صحیح با مراجعین در گروه های سنی مختلف </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Autofit/>
          </a:bodyPr>
          <a:lstStyle/>
          <a:p>
            <a:pPr algn="just" rtl="1">
              <a:buFont typeface="Wingdings" panose="05000000000000000000" pitchFamily="2" charset="2"/>
              <a:buChar char="v"/>
            </a:pPr>
            <a:r>
              <a:rPr lang="fa-IR" sz="2000" dirty="0">
                <a:cs typeface="B Yagut" panose="00000400000000000000" pitchFamily="2" charset="-78"/>
              </a:rPr>
              <a:t>ادامه سالمندان:</a:t>
            </a:r>
          </a:p>
          <a:p>
            <a:pPr algn="just" rtl="1">
              <a:buFont typeface="Wingdings" panose="05000000000000000000" pitchFamily="2" charset="2"/>
              <a:buChar char="ü"/>
            </a:pPr>
            <a:r>
              <a:rPr lang="fa-IR" sz="2000" dirty="0">
                <a:cs typeface="B Yagut" panose="00000400000000000000" pitchFamily="2" charset="-78"/>
              </a:rPr>
              <a:t>شناخت فعالیت روزانه سالمند به آشنایی و مراقبت شما از آن ها کمک خواهد کرد که آیا این بیماران می توانند فعالیت روزانه خود را به طور مستقل انجام دهند یا به کمی کمک نیاز دارند یا اینکه کاملا به دیگران وابسته اند.</a:t>
            </a:r>
          </a:p>
          <a:p>
            <a:pPr algn="just" rtl="1">
              <a:buFont typeface="Wingdings" panose="05000000000000000000" pitchFamily="2" charset="2"/>
              <a:buChar char="ü"/>
            </a:pPr>
            <a:r>
              <a:rPr lang="fa-IR" sz="2000" dirty="0">
                <a:cs typeface="B Yagut" panose="00000400000000000000" pitchFamily="2" charset="-78"/>
              </a:rPr>
              <a:t>در صحبت با سالمند به خاطر داشته باشید که ارتباط بینایی بسیار مهم است.</a:t>
            </a:r>
          </a:p>
          <a:p>
            <a:pPr algn="just" rtl="1">
              <a:buFont typeface="Wingdings" panose="05000000000000000000" pitchFamily="2" charset="2"/>
              <a:buChar char="ü"/>
            </a:pPr>
            <a:r>
              <a:rPr lang="fa-IR" sz="2000" dirty="0">
                <a:cs typeface="B Yagut" panose="00000400000000000000" pitchFamily="2" charset="-78"/>
              </a:rPr>
              <a:t>بعضی از بیماران سالمند به علت بالارفتن سن و کند شدن جریان فکری قادر به گفتن تاریخچه بیماری خود نمی باشند در این موارد از خانواده و نزدیکان بیمار اطلاعات لازم را کسب کنید.</a:t>
            </a:r>
          </a:p>
          <a:p>
            <a:pPr marL="0" indent="0" algn="just" rtl="1">
              <a:buNone/>
            </a:pPr>
            <a:endParaRPr lang="fa-IR" sz="2000" dirty="0">
              <a:cs typeface="B Yagut" panose="00000400000000000000" pitchFamily="2" charset="-78"/>
            </a:endParaRPr>
          </a:p>
          <a:p>
            <a:pPr marL="0" indent="0" algn="just" rtl="1">
              <a:buNone/>
            </a:pPr>
            <a:endParaRPr lang="en-US" sz="2400" dirty="0"/>
          </a:p>
        </p:txBody>
      </p:sp>
      <p:sp>
        <p:nvSpPr>
          <p:cNvPr id="4" name="Slide Number Placeholder 3"/>
          <p:cNvSpPr>
            <a:spLocks noGrp="1"/>
          </p:cNvSpPr>
          <p:nvPr>
            <p:ph type="sldNum" sz="quarter" idx="12"/>
          </p:nvPr>
        </p:nvSpPr>
        <p:spPr/>
        <p:txBody>
          <a:bodyPr/>
          <a:lstStyle/>
          <a:p>
            <a:fld id="{0B7CE50B-836E-4DA6-BA05-B82F1168A362}" type="slidenum">
              <a:rPr lang="en-US" smtClean="0"/>
              <a:t>12</a:t>
            </a:fld>
            <a:endParaRPr lang="en-US"/>
          </a:p>
        </p:txBody>
      </p:sp>
      <p:pic>
        <p:nvPicPr>
          <p:cNvPr id="1026" name="Picture 2" descr="C:\Users\asus\Desktop\عکس\photo_2017-10-06_16-32-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4114800"/>
            <a:ext cx="2819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3674753"/>
      </p:ext>
    </p:extLst>
  </p:cSld>
  <p:clrMapOvr>
    <a:masterClrMapping/>
  </p:clrMapOvr>
  <mc:AlternateContent xmlns:mc="http://schemas.openxmlformats.org/markup-compatibility/2006" xmlns:p14="http://schemas.microsoft.com/office/powerpoint/2010/main">
    <mc:Choice Requires="p14">
      <p:transition spd="slow" p14:dur="2000" advTm="87430"/>
    </mc:Choice>
    <mc:Fallback xmlns="">
      <p:transition spd="slow" advTm="8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95400"/>
          </a:xfrm>
        </p:spPr>
        <p:txBody>
          <a:bodyPr>
            <a:noAutofit/>
          </a:bodyPr>
          <a:lstStyle/>
          <a:p>
            <a:pPr rtl="1"/>
            <a:r>
              <a:rPr lang="fa-IR" sz="3200" dirty="0">
                <a:cs typeface="B Yagut" panose="00000400000000000000" pitchFamily="2" charset="-78"/>
              </a:rPr>
              <a:t>نحوه برخورد صحیح با گروه هدف برنامه های سلامت روان، اجتماعی و اعتیاد</a:t>
            </a:r>
            <a:endParaRPr lang="en-US" sz="3200" dirty="0"/>
          </a:p>
        </p:txBody>
      </p:sp>
      <p:sp>
        <p:nvSpPr>
          <p:cNvPr id="3" name="Content Placeholder 2"/>
          <p:cNvSpPr>
            <a:spLocks noGrp="1"/>
          </p:cNvSpPr>
          <p:nvPr>
            <p:ph idx="1"/>
          </p:nvPr>
        </p:nvSpPr>
        <p:spPr/>
        <p:txBody>
          <a:bodyPr>
            <a:noAutofit/>
          </a:bodyPr>
          <a:lstStyle/>
          <a:p>
            <a:pPr algn="just" rtl="1"/>
            <a:r>
              <a:rPr lang="fa-IR" sz="2000" dirty="0">
                <a:cs typeface="B Yagut" panose="00000400000000000000" pitchFamily="2" charset="-78"/>
              </a:rPr>
              <a:t>بهورز بايد سعي كند با برخوردی محترمانه و صميمانه، گروه هدف را جلب كند تا بتواند از مشاركت آن ها در برنامه برخوردار شده  و آن ها را ترغيب كند كه به خانه بهداشت مراجعه و در صورت ارجاع  به پزشک، به توصيه هاي درماني وی عمل كنند و تا بهبودي كامل، با تيم سلامت همكاري نمايند.</a:t>
            </a:r>
          </a:p>
          <a:p>
            <a:pPr algn="just" rtl="1"/>
            <a:r>
              <a:rPr lang="fa-IR" sz="2000" dirty="0">
                <a:cs typeface="B Yagut" panose="00000400000000000000" pitchFamily="2" charset="-78"/>
              </a:rPr>
              <a:t>با توجه به شرایط اجتماعی و فرهنگی موجود درخصوص پذیرش مشکلات سلامت روان و انگ اجتماعی این دسته از بیماری ها، توصیه می شود جهت برقراری ارتباط بهتر و دریافت پاسخ های صحیح از مراجعین، غربالگری و مداخلات سلامت روان پس از سایر اقدامات انجام شود. برای مثال ابتدا در خصوص غربالگری و مراقبت مادر باردار، واکسیناسیون، کنترل فشار خون و... سوال شده و سپس به سوالات سلامت روان، اجتماعی و اعتیاد بپردازید. </a:t>
            </a:r>
            <a:endParaRPr lang="en-US" sz="20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13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2050" name="Picture 2" descr="C:\Users\asus\Desktop\عکس\مشاوره.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495800"/>
            <a:ext cx="28194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66446"/>
      </p:ext>
    </p:extLst>
  </p:cSld>
  <p:clrMapOvr>
    <a:masterClrMapping/>
  </p:clrMapOvr>
  <mc:AlternateContent xmlns:mc="http://schemas.openxmlformats.org/markup-compatibility/2006" xmlns:p14="http://schemas.microsoft.com/office/powerpoint/2010/main">
    <mc:Choice Requires="p14">
      <p:transition spd="slow" p14:dur="2000" advTm="83339"/>
    </mc:Choice>
    <mc:Fallback xmlns="">
      <p:transition spd="slow" advTm="8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a:xfrm>
            <a:off x="457200" y="1600201"/>
            <a:ext cx="8229600" cy="3429000"/>
          </a:xfrm>
        </p:spPr>
        <p:txBody>
          <a:bodyPr>
            <a:normAutofit/>
          </a:bodyPr>
          <a:lstStyle/>
          <a:p>
            <a:pPr marL="0" indent="0" algn="just" rtl="1">
              <a:buNone/>
            </a:pPr>
            <a:r>
              <a:rPr lang="fa-IR" sz="2000" dirty="0">
                <a:cs typeface="B Yagut" panose="00000400000000000000" pitchFamily="2" charset="-78"/>
              </a:rPr>
              <a:t>در خانه های بهداشت برقراری ارتباط بین بهورز و بیمار هسته اصلی ارتباط را تشکیل        می دهد. این ارتباط از نوع حرفه ای بوده و بر اساس اعتماد و احترام متقابل بنا شده است. به دلیل آن که بیماران در گروه های مختلفی از نظر اعتقادی، اجتماعی، فرهنگی و اقتصادی قرار دارند در نتیجه باید زبان مشترك و قابل فهم برای هر دو گروه ارائه دهنده خدمات (بهورز) و گیرنده خدمات (بیمار) وجود داشته باشد، تا این ارتباط هر چه سریع تر انجام بپذیرد و بتواند در مدت کوتاهی به بالاترین نتیجه قابل انتظار که همان ارائه مراقبت استاندارد و رضایت مندی هر دو گروه می باشد، دست یافت. همچنین با ارتباط بین فردی موثر می توان نیازهای بیماران، مشکلات و انتظارات آن ها از سیستم بهداشتی و درمانی و روند بیماری را شناسایی کرد و از طرفی مددجویان را برای پذیرش مسئولیت و ارتقای سلامت شان در برنامه درمانی درگیر ساخت. </a:t>
            </a:r>
            <a:endParaRPr lang="en-US" sz="20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14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3102689"/>
      </p:ext>
    </p:extLst>
  </p:cSld>
  <p:clrMapOvr>
    <a:masterClrMapping/>
  </p:clrMapOvr>
  <mc:AlternateContent xmlns:mc="http://schemas.openxmlformats.org/markup-compatibility/2006" xmlns:p14="http://schemas.microsoft.com/office/powerpoint/2010/main">
    <mc:Choice Requires="p14">
      <p:transition spd="slow" p14:dur="2000" advTm="90375"/>
    </mc:Choice>
    <mc:Fallback xmlns="">
      <p:transition spd="slow" advTm="9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514350" indent="-514350" algn="just" rtl="1">
              <a:buFont typeface="+mj-lt"/>
              <a:buAutoNum type="arabicPeriod"/>
            </a:pPr>
            <a:r>
              <a:rPr lang="fa-IR" sz="2400" dirty="0">
                <a:cs typeface="B Yagut" panose="00000400000000000000" pitchFamily="2" charset="-78"/>
              </a:rPr>
              <a:t>هدف از انجام درمان های ساده علامتی چیست؟</a:t>
            </a:r>
          </a:p>
          <a:p>
            <a:pPr marL="514350" indent="-514350" algn="just" rtl="1">
              <a:buFont typeface="+mj-lt"/>
              <a:buAutoNum type="arabicPeriod"/>
            </a:pPr>
            <a:r>
              <a:rPr lang="fa-IR" sz="2400" dirty="0">
                <a:cs typeface="B Yagut" panose="00000400000000000000" pitchFamily="2" charset="-78"/>
              </a:rPr>
              <a:t>نکاتی که بهورز در برخورد با گروه هدف برنامه های سلامت روان، اجتماعی و اعتیاد بایستی رعایت نماید را شرح دهید.</a:t>
            </a:r>
          </a:p>
          <a:p>
            <a:pPr marL="514350" indent="-514350" algn="just" rtl="1">
              <a:buFont typeface="+mj-lt"/>
              <a:buAutoNum type="arabicPeriod"/>
            </a:pPr>
            <a:r>
              <a:rPr lang="fa-IR" sz="2400" dirty="0">
                <a:cs typeface="B Yagut" panose="00000400000000000000" pitchFamily="2" charset="-78"/>
              </a:rPr>
              <a:t>سالمندی با مشکل شنوایی به خانه بهداشت مراجعه نموده، در برخورد با  وی و گرفتن شرح حال چه نکاتی بایستی رعایت شود.</a:t>
            </a:r>
          </a:p>
          <a:p>
            <a:pPr marL="514350" indent="-514350" algn="just" rtl="1">
              <a:buFont typeface="+mj-lt"/>
              <a:buAutoNum type="arabicPeriod"/>
            </a:pPr>
            <a:endParaRPr lang="fa-IR"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15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3495494"/>
      </p:ext>
    </p:extLst>
  </p:cSld>
  <p:clrMapOvr>
    <a:masterClrMapping/>
  </p:clrMapOvr>
  <mc:AlternateContent xmlns:mc="http://schemas.openxmlformats.org/markup-compatibility/2006" xmlns:p14="http://schemas.microsoft.com/office/powerpoint/2010/main">
    <mc:Choice Requires="p14">
      <p:transition spd="slow" p14:dur="2000" advTm="44272"/>
    </mc:Choice>
    <mc:Fallback xmlns="">
      <p:transition spd="slow" advTm="4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فولادبند، ف. </a:t>
            </a:r>
            <a:r>
              <a:rPr lang="fa-IR" sz="2400">
                <a:cs typeface="B Yagut" panose="00000400000000000000" pitchFamily="2" charset="-78"/>
              </a:rPr>
              <a:t>درمان های </a:t>
            </a:r>
            <a:r>
              <a:rPr lang="fa-IR" sz="2400" dirty="0">
                <a:cs typeface="B Yagut" panose="00000400000000000000" pitchFamily="2" charset="-78"/>
              </a:rPr>
              <a:t>ساده علامتی، شیراز، انتشارات نوید شیراز، 1384</a:t>
            </a:r>
          </a:p>
          <a:p>
            <a:pPr marL="0" indent="0" algn="just"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just" rtl="1">
              <a:buNone/>
            </a:pPr>
            <a:r>
              <a:rPr lang="fa-IR" sz="2400" dirty="0">
                <a:cs typeface="B Yagut" panose="00000400000000000000" pitchFamily="2" charset="-78"/>
              </a:rPr>
              <a:t>قارونی، م. معاینات بالینی و روش گرفتن شرح حال، تهران، انتشارات اندیشه رفیع، 1386</a:t>
            </a:r>
          </a:p>
          <a:p>
            <a:pPr marL="0" indent="0" algn="just" rtl="1">
              <a:buNone/>
            </a:pPr>
            <a:r>
              <a:rPr lang="fa-IR" sz="2400" dirty="0">
                <a:cs typeface="B Yagut" panose="00000400000000000000" pitchFamily="2" charset="-78"/>
              </a:rPr>
              <a:t>بهمن پور، ف. محمدولی زاده، م. بوکلت درس درمان های ساده علامتی، گیلان، دانشگاه علوم پزشکی گیلان، 1393</a:t>
            </a:r>
          </a:p>
          <a:p>
            <a:pPr marL="0" indent="0" algn="just" rtl="1">
              <a:buNone/>
            </a:pPr>
            <a:r>
              <a:rPr lang="fa-IR" sz="2400" dirty="0">
                <a:cs typeface="B Yagut" panose="00000400000000000000" pitchFamily="2" charset="-78"/>
              </a:rPr>
              <a:t>قرائی، س. هاشمیان، و. درمان های ساده علامتی ویژه بهورزان، مشهد، انتشارات نسیم آفتاب</a:t>
            </a:r>
          </a:p>
          <a:p>
            <a:pPr marL="0" indent="0" algn="just" rtl="1">
              <a:buNone/>
            </a:pPr>
            <a:r>
              <a:rPr lang="fa-IR" sz="2400" dirty="0">
                <a:cs typeface="B Yagut" panose="00000400000000000000" pitchFamily="2" charset="-78"/>
              </a:rPr>
              <a:t>مشایخی، ف. عسگری، ا. درمان های ساده علامتی ویژه بهورزان، اراک، دانشگاه علوم پزشکی اراک، 1398</a:t>
            </a:r>
            <a:endParaRPr lang="en-US" sz="2400" dirty="0">
              <a:cs typeface="B Yagut" panose="00000400000000000000" pitchFamily="2" charset="-78"/>
            </a:endParaRPr>
          </a:p>
          <a:p>
            <a:pPr marL="0" indent="0" algn="just" rtl="1">
              <a:buNone/>
            </a:pP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16</a:t>
            </a:fld>
            <a:endParaRPr lang="en-US"/>
          </a:p>
        </p:txBody>
      </p:sp>
    </p:spTree>
    <p:extLst>
      <p:ext uri="{BB962C8B-B14F-4D97-AF65-F5344CB8AC3E}">
        <p14:creationId xmlns:p14="http://schemas.microsoft.com/office/powerpoint/2010/main" val="70190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dirty="0">
                <a:cs typeface="B Yagut" panose="00000400000000000000" pitchFamily="2" charset="-78"/>
              </a:rPr>
              <a:t>Fatemh_ghanbari@yahoo.com</a:t>
            </a:r>
          </a:p>
        </p:txBody>
      </p:sp>
      <p:sp>
        <p:nvSpPr>
          <p:cNvPr id="4" name="Slide Number Placeholder 3"/>
          <p:cNvSpPr>
            <a:spLocks noGrp="1"/>
          </p:cNvSpPr>
          <p:nvPr>
            <p:ph type="sldNum" sz="quarter" idx="12"/>
          </p:nvPr>
        </p:nvSpPr>
        <p:spPr/>
        <p:txBody>
          <a:bodyPr/>
          <a:lstStyle/>
          <a:p>
            <a:fld id="{0B7CE50B-836E-4DA6-BA05-B82F1168A362}" type="slidenum">
              <a:rPr lang="en-US" smtClean="0"/>
              <a:t>17</a:t>
            </a:fld>
            <a:endParaRPr lang="en-US"/>
          </a:p>
        </p:txBody>
      </p:sp>
    </p:spTree>
    <p:extLst>
      <p:ext uri="{BB962C8B-B14F-4D97-AF65-F5344CB8AC3E}">
        <p14:creationId xmlns:p14="http://schemas.microsoft.com/office/powerpoint/2010/main" val="257259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مشخصات سند</a:t>
            </a:r>
            <a:endParaRPr lang="en-US" dirty="0">
              <a:cs typeface="B Yagut" panose="00000400000000000000" pitchFamily="2" charset="-78"/>
            </a:endParaRPr>
          </a:p>
        </p:txBody>
      </p:sp>
      <p:sp>
        <p:nvSpPr>
          <p:cNvPr id="3" name="Text Placeholder 2"/>
          <p:cNvSpPr>
            <a:spLocks noGrp="1"/>
          </p:cNvSpPr>
          <p:nvPr>
            <p:ph type="body" idx="1"/>
          </p:nvPr>
        </p:nvSpPr>
        <p:spPr/>
        <p:txBody>
          <a:bodyPr>
            <a:normAutofit/>
          </a:bodyPr>
          <a:lstStyle/>
          <a:p>
            <a:pPr algn="r" rtl="1"/>
            <a:r>
              <a:rPr lang="fa-IR" sz="2800" dirty="0">
                <a:cs typeface="B Yagut" panose="00000400000000000000" pitchFamily="2" charset="-78"/>
              </a:rPr>
              <a:t>مشخصات مدرس</a:t>
            </a:r>
            <a:endParaRPr lang="en-US" sz="2800" dirty="0">
              <a:cs typeface="B Yagut" panose="00000400000000000000" pitchFamily="2" charset="-78"/>
            </a:endParaRPr>
          </a:p>
        </p:txBody>
      </p:sp>
      <p:sp>
        <p:nvSpPr>
          <p:cNvPr id="4" name="Content Placeholder 3"/>
          <p:cNvSpPr>
            <a:spLocks noGrp="1"/>
          </p:cNvSpPr>
          <p:nvPr>
            <p:ph sz="half" idx="2"/>
          </p:nvPr>
        </p:nvSpPr>
        <p:spPr/>
        <p:txBody>
          <a:bodyPr>
            <a:normAutofit/>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فاطمه قنبری</a:t>
            </a:r>
          </a:p>
          <a:p>
            <a:pPr marL="0" indent="0" algn="r" rtl="1">
              <a:buNone/>
            </a:pPr>
            <a:r>
              <a:rPr lang="fa-IR" sz="2000" dirty="0">
                <a:cs typeface="B Yagut" panose="00000400000000000000" pitchFamily="2" charset="-78"/>
              </a:rPr>
              <a:t>مدرک تحصیلی: کارشناسی ارشد مامایی</a:t>
            </a:r>
          </a:p>
          <a:p>
            <a:pPr marL="0" indent="0" algn="r" rtl="1">
              <a:buNone/>
            </a:pPr>
            <a:r>
              <a:rPr lang="fa-IR" sz="2000" dirty="0">
                <a:cs typeface="B Yagut" panose="00000400000000000000" pitchFamily="2" charset="-78"/>
              </a:rPr>
              <a:t>موقعیت اشتغال سازمانی مدرس: کارشناس مسئول آموزش بهورزی دانشگاه علوم پزشکی و خدمات بهداشتی درمانی اراک</a:t>
            </a:r>
          </a:p>
          <a:p>
            <a:pPr marL="0" indent="0" algn="r" rtl="1">
              <a:buNone/>
            </a:pPr>
            <a:endParaRPr lang="en-US" dirty="0">
              <a:cs typeface="B Yagut" panose="00000400000000000000" pitchFamily="2" charset="-78"/>
            </a:endParaRPr>
          </a:p>
        </p:txBody>
      </p:sp>
      <p:sp>
        <p:nvSpPr>
          <p:cNvPr id="5" name="Text Placeholder 4"/>
          <p:cNvSpPr>
            <a:spLocks noGrp="1"/>
          </p:cNvSpPr>
          <p:nvPr>
            <p:ph type="body" sz="quarter" idx="3"/>
          </p:nvPr>
        </p:nvSpPr>
        <p:spPr/>
        <p:txBody>
          <a:bodyPr>
            <a:noAutofit/>
          </a:bodyPr>
          <a:lstStyle/>
          <a:p>
            <a:pPr algn="r" rtl="1"/>
            <a:r>
              <a:rPr lang="fa-IR" sz="2800" dirty="0">
                <a:cs typeface="B Yagut" panose="00000400000000000000" pitchFamily="2" charset="-78"/>
              </a:rPr>
              <a:t>مشخصات بسته آموزشی</a:t>
            </a:r>
            <a:endParaRPr lang="en-US" sz="2800" dirty="0">
              <a:cs typeface="B Yagut" panose="00000400000000000000" pitchFamily="2" charset="-78"/>
            </a:endParaRPr>
          </a:p>
        </p:txBody>
      </p:sp>
      <p:sp>
        <p:nvSpPr>
          <p:cNvPr id="6" name="Content Placeholder 5"/>
          <p:cNvSpPr>
            <a:spLocks noGrp="1"/>
          </p:cNvSpPr>
          <p:nvPr>
            <p:ph sz="quarter" idx="4"/>
          </p:nvPr>
        </p:nvSpPr>
        <p:spPr/>
        <p:txBody>
          <a:bodyPr>
            <a:normAutofit/>
          </a:bodyPr>
          <a:lstStyle/>
          <a:p>
            <a:pPr marL="0" indent="0" algn="r" rtl="1">
              <a:buNone/>
            </a:pPr>
            <a:r>
              <a:rPr lang="fa-IR" sz="2000" dirty="0">
                <a:cs typeface="B Yagut" panose="00000400000000000000" pitchFamily="2" charset="-78"/>
              </a:rPr>
              <a:t>حیطه درس: رویکرد به شکایات شایع و درمان های ساده علامتی</a:t>
            </a:r>
          </a:p>
          <a:p>
            <a:pPr marL="0" indent="0" algn="r" rtl="1">
              <a:buNone/>
            </a:pPr>
            <a:r>
              <a:rPr lang="fa-IR" sz="2000" dirty="0">
                <a:cs typeface="B Yagut" panose="00000400000000000000" pitchFamily="2" charset="-78"/>
              </a:rPr>
              <a:t>تاریخ آخرین بازنگری: 1399/05/20</a:t>
            </a:r>
          </a:p>
          <a:p>
            <a:pPr marL="0" indent="0" algn="r" rtl="1">
              <a:buNone/>
            </a:pPr>
            <a:r>
              <a:rPr lang="fa-IR" sz="2000" dirty="0">
                <a:cs typeface="B Yagut" panose="00000400000000000000" pitchFamily="2" charset="-78"/>
              </a:rPr>
              <a:t>نوبت تهیه: 2</a:t>
            </a:r>
          </a:p>
          <a:p>
            <a:pPr marL="0" indent="0" algn="l" rtl="1">
              <a:buNone/>
            </a:pPr>
            <a:r>
              <a:rPr lang="fa-IR" sz="2000" dirty="0">
                <a:cs typeface="B Yagut" panose="00000400000000000000" pitchFamily="2" charset="-78"/>
              </a:rPr>
              <a:t>نام فایل: </a:t>
            </a:r>
            <a:r>
              <a:rPr lang="en-US" sz="2000" dirty="0">
                <a:cs typeface="B Yagut" panose="00000400000000000000" pitchFamily="2" charset="-78"/>
              </a:rPr>
              <a:t>SH-</a:t>
            </a:r>
            <a:r>
              <a:rPr lang="en-US" sz="1800" dirty="0">
                <a:cs typeface="B Yagut" panose="00000400000000000000" pitchFamily="2" charset="-78"/>
              </a:rPr>
              <a:t>roykard-be-shekayate-shaye va-darmanhae-sade-alamati-edit2</a:t>
            </a:r>
            <a:endParaRPr lang="fa-IR" sz="1800" dirty="0">
              <a:cs typeface="B Yagut" panose="00000400000000000000" pitchFamily="2" charset="-78"/>
            </a:endParaRPr>
          </a:p>
          <a:p>
            <a:pPr marL="0" indent="0" algn="r" rtl="1">
              <a:buNone/>
            </a:pPr>
            <a:endParaRPr lang="fa-IR" sz="1800" dirty="0">
              <a:cs typeface="B Yagut" panose="00000400000000000000" pitchFamily="2" charset="-78"/>
            </a:endParaRPr>
          </a:p>
        </p:txBody>
      </p:sp>
      <p:pic>
        <p:nvPicPr>
          <p:cNvPr id="7" name="Picture 2" descr="C:\Users\asus\Downloads\Cap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1" y="2362200"/>
            <a:ext cx="1447799"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0B7CE50B-836E-4DA6-BA05-B82F1168A362}" type="slidenum">
              <a:rPr lang="en-US" smtClean="0"/>
              <a:t>2</a:t>
            </a:fld>
            <a:endParaRPr lang="en-US"/>
          </a:p>
        </p:txBody>
      </p:sp>
      <p:pic>
        <p:nvPicPr>
          <p:cNvPr id="9"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631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2000" b="1" dirty="0">
                <a:cs typeface="B Yagut" panose="00000400000000000000" pitchFamily="2" charset="-78"/>
              </a:rPr>
              <a:t>نام درس: </a:t>
            </a:r>
            <a:r>
              <a:rPr lang="fa-IR" sz="2000" dirty="0">
                <a:cs typeface="B Yagut" panose="00000400000000000000" pitchFamily="2" charset="-78"/>
              </a:rPr>
              <a:t>رویکرد به شکایات شایع و درمان های ساده علامتی</a:t>
            </a:r>
            <a:br>
              <a:rPr lang="fa-IR" sz="2000" dirty="0">
                <a:cs typeface="B Yagut" panose="00000400000000000000" pitchFamily="2" charset="-78"/>
              </a:rPr>
            </a:br>
            <a:r>
              <a:rPr lang="fa-IR" sz="2000" b="1" dirty="0">
                <a:cs typeface="B Yagut" panose="00000400000000000000" pitchFamily="2" charset="-78"/>
              </a:rPr>
              <a:t>پیش نیاز: </a:t>
            </a:r>
            <a:r>
              <a:rPr lang="fa-IR" sz="2000" dirty="0">
                <a:cs typeface="B Yagut" panose="00000400000000000000" pitchFamily="2" charset="-78"/>
              </a:rPr>
              <a:t>آناتومی و فیزیولوژی، آشنایی با نحوه معاینات فیزیکی</a:t>
            </a:r>
            <a:br>
              <a:rPr lang="fa-IR" sz="2000" dirty="0">
                <a:cs typeface="B Yagut" panose="00000400000000000000" pitchFamily="2" charset="-78"/>
              </a:rPr>
            </a:br>
            <a:r>
              <a:rPr lang="fa-IR" sz="2000" b="1" dirty="0">
                <a:cs typeface="B Yagut" panose="00000400000000000000" pitchFamily="2" charset="-78"/>
              </a:rPr>
              <a:t>نوع واحد: </a:t>
            </a:r>
            <a:r>
              <a:rPr lang="fa-IR" sz="2000" dirty="0">
                <a:cs typeface="B Yagut" panose="00000400000000000000" pitchFamily="2" charset="-78"/>
              </a:rPr>
              <a:t>نظری – عملی</a:t>
            </a:r>
            <a:br>
              <a:rPr lang="fa-IR" sz="2000" dirty="0">
                <a:cs typeface="B Yagut" panose="00000400000000000000" pitchFamily="2" charset="-78"/>
              </a:rPr>
            </a:br>
            <a:r>
              <a:rPr lang="fa-IR" sz="2000" b="1" dirty="0">
                <a:cs typeface="B Yagut" panose="00000400000000000000" pitchFamily="2" charset="-78"/>
              </a:rPr>
              <a:t>تعداد واحد: </a:t>
            </a:r>
            <a:r>
              <a:rPr lang="fa-IR" sz="2000" dirty="0">
                <a:cs typeface="B Yagut" panose="00000400000000000000" pitchFamily="2" charset="-78"/>
              </a:rPr>
              <a:t>1.5 واحد (1 نظری – 0.5 عملی)</a:t>
            </a:r>
            <a:endParaRPr lang="en-US" sz="20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3</a:t>
            </a:fld>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asus\Desktop\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0772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2609527"/>
      </p:ext>
    </p:extLst>
  </p:cSld>
  <p:clrMapOvr>
    <a:masterClrMapping/>
  </p:clrMapOvr>
  <mc:AlternateContent xmlns:mc="http://schemas.openxmlformats.org/markup-compatibility/2006" xmlns:p14="http://schemas.microsoft.com/office/powerpoint/2010/main">
    <mc:Choice Requires="p14">
      <p:transition spd="slow" p14:dur="2000" advTm="55450"/>
    </mc:Choice>
    <mc:Fallback xmlns="">
      <p:transition spd="slow" advTm="5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0B7CE50B-836E-4DA6-BA05-B82F1168A362}" type="slidenum">
              <a:rPr lang="en-US" smtClean="0"/>
              <a:t>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3" name="Content Placeholder 2"/>
          <p:cNvSpPr>
            <a:spLocks noGrp="1"/>
          </p:cNvSpPr>
          <p:nvPr>
            <p:ph idx="1"/>
          </p:nvPr>
        </p:nvSpPr>
        <p:spPr/>
        <p:txBody>
          <a:bodyPr/>
          <a:lstStyle/>
          <a:p>
            <a:pPr marL="0" indent="0">
              <a:buNone/>
            </a:pPr>
            <a:endParaRPr lang="en-US" dirty="0"/>
          </a:p>
        </p:txBody>
      </p:sp>
      <p:pic>
        <p:nvPicPr>
          <p:cNvPr id="1026" name="Picture 2" descr="C:\Users\asus\Desktop\خانم مشایخی25.5.99\فهرست.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7732"/>
            <a:ext cx="7315200" cy="5982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538049"/>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spd="slow" advTm="3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پس از مطالعه این فصل انتظار می رود بتوانید:</a:t>
            </a:r>
          </a:p>
          <a:p>
            <a:pPr marL="457200" indent="-457200" algn="just" rtl="1">
              <a:buFont typeface="+mj-lt"/>
              <a:buAutoNum type="arabicPeriod"/>
            </a:pPr>
            <a:r>
              <a:rPr lang="fa-IR" sz="2400" dirty="0">
                <a:cs typeface="B Yagut" panose="00000400000000000000" pitchFamily="2" charset="-78"/>
              </a:rPr>
              <a:t>هدف از انجام درمان های ساده علامتی را شرح دهید.</a:t>
            </a:r>
          </a:p>
          <a:p>
            <a:pPr marL="514350" indent="-514350" algn="just" rtl="1">
              <a:buFont typeface="+mj-lt"/>
              <a:buAutoNum type="arabicPeriod"/>
            </a:pPr>
            <a:r>
              <a:rPr lang="fa-IR" sz="2400" dirty="0">
                <a:cs typeface="B Yagut" panose="00000400000000000000" pitchFamily="2" charset="-78"/>
              </a:rPr>
              <a:t>اصول برخورد صحیح با مراجعین به خانه بهداشت را توضیح دهید.</a:t>
            </a:r>
          </a:p>
          <a:p>
            <a:pPr marL="514350" indent="-514350" algn="just" rtl="1">
              <a:buFont typeface="+mj-lt"/>
              <a:buAutoNum type="arabicPeriod"/>
            </a:pPr>
            <a:r>
              <a:rPr lang="fa-IR" sz="2400" dirty="0">
                <a:cs typeface="B Yagut" panose="00000400000000000000" pitchFamily="2" charset="-78"/>
              </a:rPr>
              <a:t>اصول برخورد صحیح با گروه های مختلف سنی را شرح دهید.</a:t>
            </a:r>
          </a:p>
          <a:p>
            <a:pPr marL="514350" indent="-514350" algn="just" rtl="1">
              <a:buFont typeface="+mj-lt"/>
              <a:buAutoNum type="arabicPeriod"/>
            </a:pPr>
            <a:r>
              <a:rPr lang="fa-IR" sz="2400" dirty="0">
                <a:cs typeface="B Yagut" panose="00000400000000000000" pitchFamily="2" charset="-78"/>
              </a:rPr>
              <a:t>نحوه برقراری ارتباط با گروه های هدف برنامه های سلامت روان، اجتماعی و اعتیاد را بیان نمایید.</a:t>
            </a:r>
          </a:p>
          <a:p>
            <a:pPr marL="514350" indent="-514350" algn="just" rtl="1">
              <a:buFont typeface="+mj-lt"/>
              <a:buAutoNum type="arabicPeriod"/>
            </a:pPr>
            <a:endParaRPr lang="fa-IR" sz="2400" dirty="0">
              <a:cs typeface="B Yagut" panose="00000400000000000000" pitchFamily="2" charset="-78"/>
            </a:endParaRPr>
          </a:p>
          <a:p>
            <a:pPr marL="514350" indent="-514350" algn="just" rtl="1">
              <a:buFont typeface="+mj-lt"/>
              <a:buAutoNum type="arabicPeriod"/>
            </a:pPr>
            <a:endParaRPr lang="fa-IR"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4938454"/>
      </p:ext>
    </p:extLst>
  </p:cSld>
  <p:clrMapOvr>
    <a:masterClrMapping/>
  </p:clrMapOvr>
  <mc:AlternateContent xmlns:mc="http://schemas.openxmlformats.org/markup-compatibility/2006" xmlns:p14="http://schemas.microsoft.com/office/powerpoint/2010/main">
    <mc:Choice Requires="p14">
      <p:transition spd="slow" p14:dur="2000" advTm="24427"/>
    </mc:Choice>
    <mc:Fallback xmlns="">
      <p:transition spd="slow" advTm="24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400" dirty="0">
                <a:cs typeface="B Yagut" panose="00000400000000000000" pitchFamily="2" charset="-78"/>
              </a:rPr>
              <a:t>مقدمه</a:t>
            </a:r>
          </a:p>
          <a:p>
            <a:pPr algn="just" rtl="1"/>
            <a:r>
              <a:rPr lang="fa-IR" sz="2400" dirty="0">
                <a:cs typeface="B Yagut" panose="00000400000000000000" pitchFamily="2" charset="-78"/>
              </a:rPr>
              <a:t>نحوه برخورد صحیح با مراجعین </a:t>
            </a:r>
          </a:p>
          <a:p>
            <a:pPr algn="just" rtl="1"/>
            <a:r>
              <a:rPr lang="fa-IR" sz="2400" dirty="0">
                <a:cs typeface="B Yagut" panose="00000400000000000000" pitchFamily="2" charset="-78"/>
              </a:rPr>
              <a:t>نحوه برخورد صحیح با مراجعین در گروه های سنی مختلف</a:t>
            </a:r>
          </a:p>
          <a:p>
            <a:pPr algn="just" rtl="1"/>
            <a:r>
              <a:rPr lang="fa-IR" sz="2400" dirty="0">
                <a:cs typeface="B Yagut" panose="00000400000000000000" pitchFamily="2" charset="-78"/>
              </a:rPr>
              <a:t>نحوه برخورد صحیح با گروه هدف برنامه های سلامت روانی اجتماعی و اعتیاد</a:t>
            </a:r>
          </a:p>
          <a:p>
            <a:pPr algn="r" rtl="1"/>
            <a:r>
              <a:rPr lang="fa-IR" sz="2400" dirty="0">
                <a:cs typeface="B Yagut" panose="00000400000000000000" pitchFamily="2" charset="-78"/>
              </a:rPr>
              <a:t>خلاصه مطالب و نتیجه گیری</a:t>
            </a:r>
          </a:p>
          <a:p>
            <a:pPr algn="r" rtl="1"/>
            <a:r>
              <a:rPr lang="fa-IR" sz="2400" dirty="0">
                <a:cs typeface="B Yagut" panose="00000400000000000000" pitchFamily="2" charset="-78"/>
              </a:rPr>
              <a:t>پرسش و تمرین</a:t>
            </a:r>
          </a:p>
          <a:p>
            <a:pPr algn="r" rtl="1"/>
            <a:r>
              <a:rPr lang="fa-IR" sz="2400" dirty="0">
                <a:cs typeface="B Yagut" panose="00000400000000000000" pitchFamily="2" charset="-78"/>
              </a:rPr>
              <a:t>فهرست منابع</a:t>
            </a:r>
          </a:p>
          <a:p>
            <a:pPr marL="0" indent="0" algn="just" rtl="1">
              <a:buNone/>
            </a:pPr>
            <a:endParaRPr lang="fa-IR" sz="2400" dirty="0">
              <a:cs typeface="B Yagut" panose="00000400000000000000" pitchFamily="2" charset="-78"/>
            </a:endParaRPr>
          </a:p>
          <a:p>
            <a:pPr algn="just" rtl="1"/>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6381367"/>
      </p:ext>
    </p:extLst>
  </p:cSld>
  <p:clrMapOvr>
    <a:masterClrMapping/>
  </p:clrMapOvr>
  <mc:AlternateContent xmlns:mc="http://schemas.openxmlformats.org/markup-compatibility/2006" xmlns:p14="http://schemas.microsoft.com/office/powerpoint/2010/main">
    <mc:Choice Requires="p14">
      <p:transition spd="slow" p14:dur="2000" advTm="27801"/>
    </mc:Choice>
    <mc:Fallback xmlns="">
      <p:transition spd="slow" advTm="27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rtl="1"/>
            <a:r>
              <a:rPr lang="fa-IR" sz="3200" dirty="0">
                <a:cs typeface="B Yagut" panose="00000400000000000000" pitchFamily="2" charset="-78"/>
              </a:rPr>
              <a:t>مقدمه</a:t>
            </a:r>
            <a:endParaRPr lang="en-US" sz="3200" dirty="0">
              <a:cs typeface="B Yagut" panose="00000400000000000000" pitchFamily="2" charset="-78"/>
            </a:endParaRPr>
          </a:p>
        </p:txBody>
      </p:sp>
      <p:sp>
        <p:nvSpPr>
          <p:cNvPr id="3" name="Content Placeholder 2"/>
          <p:cNvSpPr>
            <a:spLocks noGrp="1"/>
          </p:cNvSpPr>
          <p:nvPr>
            <p:ph idx="1"/>
          </p:nvPr>
        </p:nvSpPr>
        <p:spPr>
          <a:xfrm>
            <a:off x="457200" y="990600"/>
            <a:ext cx="8229600" cy="5135563"/>
          </a:xfrm>
        </p:spPr>
        <p:txBody>
          <a:bodyPr>
            <a:noAutofit/>
          </a:bodyPr>
          <a:lstStyle/>
          <a:p>
            <a:pPr marL="0" indent="0" algn="just" rtl="1">
              <a:buNone/>
            </a:pPr>
            <a:r>
              <a:rPr lang="fa-IR" sz="2100" dirty="0">
                <a:cs typeface="B Yagut" panose="00000400000000000000" pitchFamily="2" charset="-78"/>
              </a:rPr>
              <a:t>سلامتی موهبتی است که خداوند بسان دیگر نعمت هایش بر انسان ارزانی داشته است و بر کسانی که حافظ این نعمت می باشند پاداش بزرگی است.</a:t>
            </a:r>
          </a:p>
          <a:p>
            <a:pPr marL="0" indent="0" algn="just" rtl="1">
              <a:buNone/>
            </a:pPr>
            <a:r>
              <a:rPr lang="fa-IR" sz="2100" dirty="0">
                <a:cs typeface="B Yagut" panose="00000400000000000000" pitchFamily="2" charset="-78"/>
              </a:rPr>
              <a:t>اهداف علم پزشکی عبارتند از: ارتقاء سلامت، حفظ سلامتی و بازگرداندن آن به هنگام آسیب دیدن و کم کردن رنج و ناخوشی مردم، برابر تعاریف سازمان بهداشت جهانی سلامتی عبارت است از : حالت رفاه کامل جسمی، روانی و اجتماعی و نه تنها بیمار و ناتوان نبودن. درمان مناسب بیماری ها و تامین داروهای اساسی یکی از اجزای مهم مراقبت های اولیه بهداشتی بوده و یکی از وظائف مهم بهورزان، انجام درمان های ساده علامتی می باشد. </a:t>
            </a:r>
          </a:p>
          <a:p>
            <a:pPr marL="0" indent="0" algn="just" rtl="1">
              <a:buNone/>
            </a:pPr>
            <a:r>
              <a:rPr lang="fa-IR" sz="2100" dirty="0">
                <a:cs typeface="B Yagut" panose="00000400000000000000" pitchFamily="2" charset="-78"/>
              </a:rPr>
              <a:t>درمان به موقع بیماری ها در واقع نوعی پیشگیری است که به آن پیشگیری نوع دوم     می گویند و هدف آن قطع بیماری یا جلوگیری از عوارض آن است. </a:t>
            </a:r>
          </a:p>
          <a:p>
            <a:pPr algn="just" rtl="1"/>
            <a:r>
              <a:rPr lang="fa-IR" sz="2100" dirty="0">
                <a:cs typeface="B Yagut" panose="00000400000000000000" pitchFamily="2" charset="-78"/>
              </a:rPr>
              <a:t>به عبارت دیگر هدف از انجام درمان های ساده علامتی:</a:t>
            </a:r>
          </a:p>
          <a:p>
            <a:pPr marL="457200" indent="-457200" algn="just" rtl="1">
              <a:buFont typeface="+mj-lt"/>
              <a:buAutoNum type="arabicPeriod"/>
            </a:pPr>
            <a:r>
              <a:rPr lang="fa-IR" sz="2100" dirty="0">
                <a:cs typeface="B Yagut" panose="00000400000000000000" pitchFamily="2" charset="-78"/>
              </a:rPr>
              <a:t>تشخیص به موقع بیماری و جلوگیری از پیشرفت آن و در نتیجه حفظ سلامت بیمار</a:t>
            </a:r>
          </a:p>
          <a:p>
            <a:pPr marL="457200" indent="-457200" algn="just" rtl="1">
              <a:buFont typeface="+mj-lt"/>
              <a:buAutoNum type="arabicPeriod"/>
            </a:pPr>
            <a:r>
              <a:rPr lang="fa-IR" sz="2100" dirty="0">
                <a:cs typeface="B Yagut" panose="00000400000000000000" pitchFamily="2" charset="-78"/>
              </a:rPr>
              <a:t>درمان به موقع و صحیح بیماری و پیشگیری از بروز عوارض بعدی بیماری</a:t>
            </a:r>
          </a:p>
          <a:p>
            <a:pPr marL="457200" indent="-457200" algn="just" rtl="1">
              <a:buFont typeface="+mj-lt"/>
              <a:buAutoNum type="arabicPeriod"/>
            </a:pPr>
            <a:r>
              <a:rPr lang="fa-IR" sz="2100" dirty="0">
                <a:cs typeface="B Yagut" panose="00000400000000000000" pitchFamily="2" charset="-78"/>
              </a:rPr>
              <a:t>غربال کردن بیماران در خانه بهداشت و جلوگیری از ازدحام در مراکز خدمات جامع سلامت </a:t>
            </a:r>
          </a:p>
        </p:txBody>
      </p:sp>
      <p:sp>
        <p:nvSpPr>
          <p:cNvPr id="4" name="Slide Number Placeholder 3"/>
          <p:cNvSpPr>
            <a:spLocks noGrp="1"/>
          </p:cNvSpPr>
          <p:nvPr>
            <p:ph type="sldNum" sz="quarter" idx="12"/>
          </p:nvPr>
        </p:nvSpPr>
        <p:spPr/>
        <p:txBody>
          <a:bodyPr/>
          <a:lstStyle/>
          <a:p>
            <a:fld id="{0B7CE50B-836E-4DA6-BA05-B82F1168A362}" type="slidenum">
              <a:rPr lang="en-US" smtClean="0"/>
              <a:t>7</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2136966"/>
      </p:ext>
    </p:extLst>
  </p:cSld>
  <p:clrMapOvr>
    <a:masterClrMapping/>
  </p:clrMapOvr>
  <mc:AlternateContent xmlns:mc="http://schemas.openxmlformats.org/markup-compatibility/2006" xmlns:p14="http://schemas.microsoft.com/office/powerpoint/2010/main">
    <mc:Choice Requires="p14">
      <p:transition spd="slow" p14:dur="2000" advTm="92956"/>
    </mc:Choice>
    <mc:Fallback xmlns="">
      <p:transition spd="slow" advTm="92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Autofit/>
          </a:bodyPr>
          <a:lstStyle/>
          <a:p>
            <a:pPr rtl="1"/>
            <a:r>
              <a:rPr lang="fa-IR" sz="3600" dirty="0">
                <a:cs typeface="B Yagut" panose="00000400000000000000" pitchFamily="2" charset="-78"/>
              </a:rPr>
              <a:t>نحوه برخورد صحیح با مراجعین </a:t>
            </a:r>
            <a:br>
              <a:rPr lang="fa-IR" sz="3600" dirty="0">
                <a:cs typeface="B Yagut" panose="00000400000000000000" pitchFamily="2" charset="-78"/>
              </a:rPr>
            </a:br>
            <a:endParaRPr lang="en-US" sz="3600" dirty="0"/>
          </a:p>
        </p:txBody>
      </p:sp>
      <p:sp>
        <p:nvSpPr>
          <p:cNvPr id="3" name="Content Placeholder 2"/>
          <p:cNvSpPr>
            <a:spLocks noGrp="1"/>
          </p:cNvSpPr>
          <p:nvPr>
            <p:ph idx="1"/>
          </p:nvPr>
        </p:nvSpPr>
        <p:spPr>
          <a:xfrm>
            <a:off x="457200" y="1143000"/>
            <a:ext cx="8229600" cy="5181600"/>
          </a:xfrm>
        </p:spPr>
        <p:txBody>
          <a:bodyPr>
            <a:normAutofit lnSpcReduction="10000"/>
          </a:bodyPr>
          <a:lstStyle/>
          <a:p>
            <a:pPr marL="0" indent="0" algn="just" rtl="1">
              <a:buNone/>
            </a:pPr>
            <a:r>
              <a:rPr lang="fa-IR" sz="2800" dirty="0">
                <a:cs typeface="B Yagut" panose="00000400000000000000" pitchFamily="2" charset="-78"/>
              </a:rPr>
              <a:t>هنگام مراجعه افراد برای درمان های ساده علامتی رعایت نکات زیر ضروری است:</a:t>
            </a:r>
          </a:p>
          <a:p>
            <a:pPr algn="just" rtl="1"/>
            <a:r>
              <a:rPr lang="fa-IR" sz="2400" dirty="0">
                <a:cs typeface="B Yagut" panose="00000400000000000000" pitchFamily="2" charset="-78"/>
              </a:rPr>
              <a:t>با بیماران مهربان بوده و با آنان برخورد دوستانه داشته باشید، که بیمار احساس کند با او همدلی می کند.</a:t>
            </a:r>
          </a:p>
          <a:p>
            <a:pPr lvl="0" algn="just" rtl="1"/>
            <a:r>
              <a:rPr lang="fa-IR" sz="2400" dirty="0">
                <a:cs typeface="B Yagut" panose="00000400000000000000" pitchFamily="2" charset="-78"/>
              </a:rPr>
              <a:t>در برقراری ارتباط بهینه با مراجعین مراقب واکنش ها و زبان بدن خود باشید. بی تردید تظاهرات چهره ای و لحن کلام شما می تواند نقش زیادی در ارتباط مناسب با مراجعین داشته باشد</a:t>
            </a:r>
            <a:r>
              <a:rPr lang="en-US" sz="2400" dirty="0">
                <a:cs typeface="B Yagut" panose="00000400000000000000" pitchFamily="2" charset="-78"/>
              </a:rPr>
              <a:t>.</a:t>
            </a:r>
            <a:endParaRPr lang="fa-IR" sz="2400" dirty="0">
              <a:cs typeface="B Yagut" panose="00000400000000000000" pitchFamily="2" charset="-78"/>
            </a:endParaRPr>
          </a:p>
          <a:p>
            <a:pPr algn="just" rtl="1"/>
            <a:r>
              <a:rPr lang="fa-IR" sz="2400" dirty="0">
                <a:cs typeface="B Yagut" panose="00000400000000000000" pitchFamily="2" charset="-78"/>
              </a:rPr>
              <a:t>بهورزان به علت وضعیت شغلی خود ممکن است از جمله کسانی باشند که از مسایل شخصی و رازهای دیگران آگاه شوند، بنابراین لازم است رازنگهدار باشید تا مردم اعتماد خود را به شما از دست نداده و از بیان برخی مشکلات خود به شما خودداری ننمایند.</a:t>
            </a:r>
          </a:p>
          <a:p>
            <a:pPr algn="just" rtl="1"/>
            <a:r>
              <a:rPr lang="fa-IR" sz="2400" dirty="0">
                <a:cs typeface="B Yagut" panose="00000400000000000000" pitchFamily="2" charset="-78"/>
              </a:rPr>
              <a:t>به عقاید بیماران احترام بگذارید ومثلا اگر دارو گیاهی یا محلی خاصی در درمان بیماری ها استفاده می کند ضمن احترام به عقاید آنها، در مردم تغییر رفتار ایجاد نمایید و عادات صحیح را جایگزین عادات غلط کنید.</a:t>
            </a:r>
          </a:p>
          <a:p>
            <a:pPr marL="0" indent="0" algn="just" rtl="1">
              <a:buNone/>
            </a:pPr>
            <a:endParaRPr lang="fa-IR" sz="2400" dirty="0">
              <a:cs typeface="B Yagut" panose="00000400000000000000" pitchFamily="2" charset="-78"/>
            </a:endParaRPr>
          </a:p>
          <a:p>
            <a:pPr marL="0" indent="0" algn="just" rtl="1">
              <a:buNone/>
            </a:pPr>
            <a:endParaRPr lang="en-US" sz="2400" dirty="0"/>
          </a:p>
        </p:txBody>
      </p:sp>
      <p:sp>
        <p:nvSpPr>
          <p:cNvPr id="4" name="Slide Number Placeholder 3"/>
          <p:cNvSpPr>
            <a:spLocks noGrp="1"/>
          </p:cNvSpPr>
          <p:nvPr>
            <p:ph type="sldNum" sz="quarter" idx="12"/>
          </p:nvPr>
        </p:nvSpPr>
        <p:spPr/>
        <p:txBody>
          <a:bodyPr/>
          <a:lstStyle/>
          <a:p>
            <a:fld id="{0B7CE50B-836E-4DA6-BA05-B82F1168A362}" type="slidenum">
              <a:rPr lang="en-US" smtClean="0"/>
              <a:t>8</a:t>
            </a:fld>
            <a:endParaRPr lang="en-US"/>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2733105"/>
      </p:ext>
    </p:extLst>
  </p:cSld>
  <p:clrMapOvr>
    <a:masterClrMapping/>
  </p:clrMapOvr>
  <mc:AlternateContent xmlns:mc="http://schemas.openxmlformats.org/markup-compatibility/2006" xmlns:p14="http://schemas.microsoft.com/office/powerpoint/2010/main">
    <mc:Choice Requires="p14">
      <p:transition spd="slow" p14:dur="2000" advTm="101584"/>
    </mc:Choice>
    <mc:Fallback xmlns="">
      <p:transition spd="slow" advTm="10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Autofit/>
          </a:bodyPr>
          <a:lstStyle/>
          <a:p>
            <a:pPr rtl="1"/>
            <a:r>
              <a:rPr lang="fa-IR" sz="3600" dirty="0">
                <a:cs typeface="B Yagut" panose="00000400000000000000" pitchFamily="2" charset="-78"/>
              </a:rPr>
              <a:t>نحوه برخورد صحیح با مراجعین</a:t>
            </a:r>
            <a:br>
              <a:rPr lang="fa-IR" sz="3600" dirty="0">
                <a:cs typeface="B Yagut" panose="00000400000000000000" pitchFamily="2" charset="-78"/>
              </a:rPr>
            </a:br>
            <a:endParaRPr lang="en-US" sz="3600" dirty="0"/>
          </a:p>
        </p:txBody>
      </p:sp>
      <p:sp>
        <p:nvSpPr>
          <p:cNvPr id="3" name="Content Placeholder 2"/>
          <p:cNvSpPr>
            <a:spLocks noGrp="1"/>
          </p:cNvSpPr>
          <p:nvPr>
            <p:ph idx="1"/>
          </p:nvPr>
        </p:nvSpPr>
        <p:spPr/>
        <p:txBody>
          <a:bodyPr>
            <a:normAutofit/>
          </a:bodyPr>
          <a:lstStyle/>
          <a:p>
            <a:pPr algn="just" rtl="1"/>
            <a:r>
              <a:rPr lang="fa-IR" sz="2400" dirty="0">
                <a:cs typeface="B Yagut" panose="00000400000000000000" pitchFamily="2" charset="-78"/>
              </a:rPr>
              <a:t>محدودیت های کار خود را بشناسید و بر اساس شرح وظیفه و آنچه در دوره آموزش بهورزی فرا گرفته اید اقدام کنید و افراد را بدون دلیل به پزشک ارجاع ندهید.</a:t>
            </a:r>
          </a:p>
          <a:p>
            <a:pPr algn="just" rtl="1"/>
            <a:r>
              <a:rPr lang="fa-IR" sz="2400" dirty="0">
                <a:cs typeface="B Yagut" panose="00000400000000000000" pitchFamily="2" charset="-78"/>
              </a:rPr>
              <a:t>بیماران را بدون گرفتن شرح حال و انجام معاینات به دلیل نداشتن دارو از خانه بهداشت برنگردانید زیرا ممکن است بیمار به دارو نیاز نداشته باشد و تنها با آموزش و توصیه های مصرف مواد غذایی بتوان به او کمک کرد از طرف دیگر ممکن است بیماری فرد خطرناک باشد و نیاز به ارجاع فوری به پزشک داشته باشد.</a:t>
            </a:r>
          </a:p>
          <a:p>
            <a:pPr algn="just" rtl="1"/>
            <a:r>
              <a:rPr lang="fa-IR" sz="2400" dirty="0">
                <a:cs typeface="B Yagut" panose="00000400000000000000" pitchFamily="2" charset="-78"/>
              </a:rPr>
              <a:t>در صورت نیاز به پیگیری بیمار، تاریخ مراجعه بعدی را به او گوشزد کنید و در صورتی که بیمار به موقع به خانه بهداشت مراجعه نکرد در زمان مقرر او را پیگیری کنید.</a:t>
            </a:r>
          </a:p>
          <a:p>
            <a:pPr marL="0" indent="0" algn="just">
              <a:buNone/>
            </a:pP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0B7CE50B-836E-4DA6-BA05-B82F1168A362}" type="slidenum">
              <a:rPr lang="en-US" smtClean="0"/>
              <a:t>9</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225624"/>
      </p:ext>
    </p:extLst>
  </p:cSld>
  <p:clrMapOvr>
    <a:masterClrMapping/>
  </p:clrMapOvr>
  <mc:AlternateContent xmlns:mc="http://schemas.openxmlformats.org/markup-compatibility/2006" xmlns:p14="http://schemas.microsoft.com/office/powerpoint/2010/main">
    <mc:Choice Requires="p14">
      <p:transition spd="slow" p14:dur="2000" advTm="113447"/>
    </mc:Choice>
    <mc:Fallback xmlns="">
      <p:transition spd="slow" advTm="11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1047730d-92e1-4018-9084-d932fd3a7f58">5NN7CDR5NKU2-831-1248</_dlc_DocId>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x062f__x0627__x0646__x0634__x06af__x0627__x0647_ xmlns="12fdc5dc-769e-4543-b10d-fbea3dac4417">مرکزی</_x062f__x0627__x0646__x0634__x06af__x0627__x0647_>
    <_dlc_DocIdUrl xmlns="1047730d-92e1-4018-9084-d932fd3a7f58">
      <Url>http://www.health.gov.ir/hnd/_layouts/DocIdRedir.aspx?ID=5NN7CDR5NKU2-831-1248</Url>
      <Description>5NN7CDR5NKU2-831-1248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903AF8-0D2B-45A5-B222-92900DBE5FB0}">
  <ds:schemaRefs>
    <ds:schemaRef ds:uri="http://schemas.microsoft.com/sharepoint/events"/>
  </ds:schemaRefs>
</ds:datastoreItem>
</file>

<file path=customXml/itemProps2.xml><?xml version="1.0" encoding="utf-8"?>
<ds:datastoreItem xmlns:ds="http://schemas.openxmlformats.org/officeDocument/2006/customXml" ds:itemID="{B29E29D2-65E5-4D88-9711-EEA2F69DA6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A3B81B-043E-4B16-99E4-9935F56E8D64}">
  <ds:schemaRefs>
    <ds:schemaRef ds:uri="http://schemas.microsoft.com/office/2006/metadata/properties"/>
    <ds:schemaRef ds:uri="http://schemas.microsoft.com/office/infopath/2007/PartnerControls"/>
    <ds:schemaRef ds:uri="1047730d-92e1-4018-9084-d932fd3a7f58"/>
    <ds:schemaRef ds:uri="12fdc5dc-769e-4543-b10d-fbea3dac4417"/>
  </ds:schemaRefs>
</ds:datastoreItem>
</file>

<file path=customXml/itemProps4.xml><?xml version="1.0" encoding="utf-8"?>
<ds:datastoreItem xmlns:ds="http://schemas.openxmlformats.org/officeDocument/2006/customXml" ds:itemID="{908852E2-608B-4585-AE85-8AD9FD57A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789</TotalTime>
  <Words>1754</Words>
  <Application>Microsoft Office PowerPoint</Application>
  <PresentationFormat>On-screen Show (4:3)</PresentationFormat>
  <Paragraphs>108</Paragraphs>
  <Slides>17</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Office Theme</vt:lpstr>
      <vt:lpstr> آشنایی با روش برخورد با افراد مراجعه کننده به دلایل مختلف مربوطه به مشکلات سلامت </vt:lpstr>
      <vt:lpstr>مشخصات سند</vt:lpstr>
      <vt:lpstr>نام درس: رویکرد به شکایات شایع و درمان های ساده علامتی پیش نیاز: آناتومی و فیزیولوژی، آشنایی با نحوه معاینات فیزیکی نوع واحد: نظری – عملی تعداد واحد: 1.5 واحد (1 نظری – 0.5 عملی)</vt:lpstr>
      <vt:lpstr>PowerPoint Presentation</vt:lpstr>
      <vt:lpstr>اهداف آموزشی</vt:lpstr>
      <vt:lpstr>فهرست عناوین</vt:lpstr>
      <vt:lpstr>مقدمه</vt:lpstr>
      <vt:lpstr>نحوه برخورد صحیح با مراجعین  </vt:lpstr>
      <vt:lpstr>نحوه برخورد صحیح با مراجعین </vt:lpstr>
      <vt:lpstr>نحوه برخورد صحیح با مراجعین در گروه های سنی مختلف  </vt:lpstr>
      <vt:lpstr>نحوه برخورد صحیح با مراجعین در گروه های سنی مختلف  </vt:lpstr>
      <vt:lpstr>نحوه برخورد صحیح با مراجعین در گروه های سنی مختلف  </vt:lpstr>
      <vt:lpstr>نحوه برخورد صحیح با گروه هدف برنامه های سلامت روان، اجتماعی و اعتیاد</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253</cp:revision>
  <dcterms:created xsi:type="dcterms:W3CDTF">2020-04-21T05:28:09Z</dcterms:created>
  <dcterms:modified xsi:type="dcterms:W3CDTF">2021-10-20T06:34:12Z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ffe7d3f6-0113-4b54-9595-61e3596b0337</vt:lpwstr>
  </property>
  <property fmtid="{D5CDD505-2E9C-101B-9397-08002B2CF9AE}" pid="3" name="ContentTypeId">
    <vt:lpwstr>0x01010038EE485FB9274448B5E5B0FF0ECB3346</vt:lpwstr>
  </property>
</Properties>
</file>